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7.xml"/><Relationship Id="rId22" Type="http://schemas.openxmlformats.org/officeDocument/2006/relationships/font" Target="fonts/Roboto-italic.fntdata"/><Relationship Id="rId10" Type="http://schemas.openxmlformats.org/officeDocument/2006/relationships/slide" Target="slides/slide6.xml"/><Relationship Id="rId21" Type="http://schemas.openxmlformats.org/officeDocument/2006/relationships/font" Target="fonts/Roboto-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en.wikipedia.org/wiki/Inductive_bias#cite_note-DesJardinsandGordon1995-2" TargetMode="External"/><Relationship Id="rId4" Type="http://schemas.openxmlformats.org/officeDocument/2006/relationships/hyperlink" Target="https://en.wikipedia.org/wiki/Learning_algorithm" TargetMode="External"/><Relationship Id="rId10" Type="http://schemas.openxmlformats.org/officeDocument/2006/relationships/image" Target="../media/image3.jpg"/><Relationship Id="rId9" Type="http://schemas.openxmlformats.org/officeDocument/2006/relationships/hyperlink" Target="https://en.wikipedia.org/wiki/Inductive_bias#cite_note-DesJardinsandGordon1995-2" TargetMode="External"/><Relationship Id="rId5" Type="http://schemas.openxmlformats.org/officeDocument/2006/relationships/hyperlink" Target="https://en.wikipedia.org/wiki/Inductive_bias#cite_note-Mitchell1980-1" TargetMode="External"/><Relationship Id="rId6" Type="http://schemas.openxmlformats.org/officeDocument/2006/relationships/hyperlink" Target="https://en.wikipedia.org/wiki/Inductive_bias#cite_note-Mitchell1980-1" TargetMode="External"/><Relationship Id="rId7" Type="http://schemas.openxmlformats.org/officeDocument/2006/relationships/hyperlink" Target="https://en.wikipedia.org/wiki/Machine_learning" TargetMode="External"/><Relationship Id="rId8" Type="http://schemas.openxmlformats.org/officeDocument/2006/relationships/hyperlink" Target="https://en.wikipedia.org/wiki/Inductive_bias#cite_note-Mitchell1980-1"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 Id="rId4" Type="http://schemas.openxmlformats.org/officeDocument/2006/relationships/image" Target="../media/image12.png"/><Relationship Id="rId5" Type="http://schemas.openxmlformats.org/officeDocument/2006/relationships/image" Target="../media/image13.jp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jpg"/><Relationship Id="rId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27.jpg"/><Relationship Id="rId5" Type="http://schemas.openxmlformats.org/officeDocument/2006/relationships/image" Target="../media/image20.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youtube.com/watch?v=59bMh59JQD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25.png"/><Relationship Id="rId5" Type="http://schemas.openxmlformats.org/officeDocument/2006/relationships/image" Target="../media/image4.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title"/>
          </p:nvPr>
        </p:nvSpPr>
        <p:spPr>
          <a:xfrm>
            <a:off x="460950" y="411100"/>
            <a:ext cx="8222100" cy="1012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Learning Bias </a:t>
            </a:r>
            <a:endParaRPr/>
          </a:p>
        </p:txBody>
      </p:sp>
      <p:sp>
        <p:nvSpPr>
          <p:cNvPr id="68" name="Shape 68"/>
          <p:cNvSpPr txBox="1"/>
          <p:nvPr>
            <p:ph type="title"/>
          </p:nvPr>
        </p:nvSpPr>
        <p:spPr>
          <a:xfrm>
            <a:off x="460950" y="2787700"/>
            <a:ext cx="8222100" cy="18207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t/>
            </a:r>
            <a:endParaRPr baseline="30000" i="1"/>
          </a:p>
          <a:p>
            <a:pPr indent="0" lvl="0" marL="0" rtl="0">
              <a:lnSpc>
                <a:spcPct val="115000"/>
              </a:lnSpc>
              <a:spcBef>
                <a:spcPts val="600"/>
              </a:spcBef>
              <a:spcAft>
                <a:spcPts val="0"/>
              </a:spcAft>
              <a:buNone/>
            </a:pPr>
            <a:r>
              <a:t/>
            </a:r>
            <a:endParaRPr baseline="30000" i="1"/>
          </a:p>
          <a:p>
            <a:pPr indent="0" lvl="0" marL="0" rtl="0">
              <a:lnSpc>
                <a:spcPct val="115000"/>
              </a:lnSpc>
              <a:spcBef>
                <a:spcPts val="600"/>
              </a:spcBef>
              <a:spcAft>
                <a:spcPts val="0"/>
              </a:spcAft>
              <a:buNone/>
            </a:pPr>
            <a:r>
              <a:t/>
            </a:r>
            <a:endParaRPr baseline="30000" i="1" sz="1400" u="sng">
              <a:solidFill>
                <a:srgbClr val="0B0080"/>
              </a:solidFill>
              <a:latin typeface="Arial"/>
              <a:ea typeface="Arial"/>
              <a:cs typeface="Arial"/>
              <a:sym typeface="Arial"/>
              <a:hlinkClick r:id="rId3"/>
            </a:endParaRPr>
          </a:p>
          <a:p>
            <a:pPr indent="0" lvl="0" marL="0" rtl="0">
              <a:spcBef>
                <a:spcPts val="600"/>
              </a:spcBef>
              <a:spcAft>
                <a:spcPts val="0"/>
              </a:spcAft>
              <a:buNone/>
            </a:pPr>
            <a:r>
              <a:t/>
            </a:r>
            <a:endParaRPr i="1"/>
          </a:p>
        </p:txBody>
      </p:sp>
      <p:sp>
        <p:nvSpPr>
          <p:cNvPr id="69" name="Shape 69"/>
          <p:cNvSpPr txBox="1"/>
          <p:nvPr/>
        </p:nvSpPr>
        <p:spPr>
          <a:xfrm>
            <a:off x="276300" y="2238125"/>
            <a:ext cx="8344500" cy="2450400"/>
          </a:xfrm>
          <a:prstGeom prst="rect">
            <a:avLst/>
          </a:prstGeom>
          <a:solidFill>
            <a:srgbClr val="FFFFFF"/>
          </a:solid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nSpc>
                <a:spcPct val="115000"/>
              </a:lnSpc>
              <a:spcBef>
                <a:spcPts val="600"/>
              </a:spcBef>
              <a:spcAft>
                <a:spcPts val="0"/>
              </a:spcAft>
              <a:buNone/>
            </a:pPr>
            <a:r>
              <a:rPr i="1" lang="en" sz="1200">
                <a:solidFill>
                  <a:srgbClr val="222222"/>
                </a:solidFill>
              </a:rPr>
              <a:t>The </a:t>
            </a:r>
            <a:r>
              <a:rPr b="1" i="1" lang="en" sz="1200">
                <a:solidFill>
                  <a:srgbClr val="222222"/>
                </a:solidFill>
              </a:rPr>
              <a:t>inductive bias</a:t>
            </a:r>
            <a:r>
              <a:rPr i="1" lang="en" sz="1200">
                <a:solidFill>
                  <a:srgbClr val="222222"/>
                </a:solidFill>
              </a:rPr>
              <a:t> (also known as </a:t>
            </a:r>
            <a:r>
              <a:rPr b="1" i="1" lang="en" sz="1200">
                <a:solidFill>
                  <a:srgbClr val="222222"/>
                </a:solidFill>
              </a:rPr>
              <a:t>learning bias</a:t>
            </a:r>
            <a:r>
              <a:rPr i="1" lang="en" sz="1200">
                <a:solidFill>
                  <a:srgbClr val="222222"/>
                </a:solidFill>
              </a:rPr>
              <a:t>) of a </a:t>
            </a:r>
            <a:r>
              <a:rPr i="1" lang="en" sz="1200" u="sng">
                <a:solidFill>
                  <a:srgbClr val="0B0080"/>
                </a:solidFill>
                <a:hlinkClick r:id="rId4"/>
              </a:rPr>
              <a:t>learning algorithm</a:t>
            </a:r>
            <a:r>
              <a:rPr i="1" lang="en" sz="1200">
                <a:solidFill>
                  <a:srgbClr val="222222"/>
                </a:solidFill>
              </a:rPr>
              <a:t> is the set of assumptions that the learner uses to predict outputs given inputs that it has not encountered.</a:t>
            </a:r>
            <a:r>
              <a:rPr baseline="30000" i="1" lang="en" sz="1200" u="sng">
                <a:solidFill>
                  <a:srgbClr val="0B0080"/>
                </a:solidFill>
                <a:hlinkClick r:id="rId5"/>
              </a:rPr>
              <a:t>[1]</a:t>
            </a:r>
            <a:endParaRPr baseline="30000" i="1" sz="1200" u="sng">
              <a:solidFill>
                <a:srgbClr val="0B0080"/>
              </a:solidFill>
              <a:hlinkClick r:id="rId6"/>
            </a:endParaRPr>
          </a:p>
          <a:p>
            <a:pPr indent="0" lvl="0" marL="0" rtl="0">
              <a:lnSpc>
                <a:spcPct val="115000"/>
              </a:lnSpc>
              <a:spcBef>
                <a:spcPts val="600"/>
              </a:spcBef>
              <a:spcAft>
                <a:spcPts val="0"/>
              </a:spcAft>
              <a:buNone/>
            </a:pPr>
            <a:r>
              <a:rPr i="1" lang="en" sz="1200">
                <a:solidFill>
                  <a:srgbClr val="222222"/>
                </a:solidFill>
              </a:rPr>
              <a:t>In </a:t>
            </a:r>
            <a:r>
              <a:rPr i="1" lang="en" sz="1200" u="sng">
                <a:solidFill>
                  <a:srgbClr val="0B0080"/>
                </a:solidFill>
                <a:hlinkClick r:id="rId7"/>
              </a:rPr>
              <a:t>machine learning</a:t>
            </a:r>
            <a:r>
              <a:rPr i="1" lang="en" sz="1200">
                <a:solidFill>
                  <a:srgbClr val="222222"/>
                </a:solidFill>
              </a:rPr>
              <a:t>, one aims to construct algorithms that are able to learn to predict a certain target output. To achieve this, the learning algorithm is presented some training examples that demonstrate the intended relation of input and output values. Then the learner is supposed to approximate the correct output, even for examples that have not been shown during training. Without any additional assumptions, this problem cannot be solved exactly since unseen situations might have an arbitrary output value. The kind of necessary assumptions about the nature of the target function are subsumed in the phrase inductive bias.</a:t>
            </a:r>
            <a:r>
              <a:rPr baseline="30000" i="1" lang="en" sz="1200" u="sng">
                <a:solidFill>
                  <a:srgbClr val="0B0080"/>
                </a:solidFill>
                <a:hlinkClick r:id="rId8"/>
              </a:rPr>
              <a:t>[1]</a:t>
            </a:r>
            <a:r>
              <a:rPr baseline="30000" i="1" lang="en" sz="1200" u="sng">
                <a:solidFill>
                  <a:srgbClr val="0B0080"/>
                </a:solidFill>
                <a:hlinkClick r:id="rId9"/>
              </a:rPr>
              <a:t>[2]</a:t>
            </a:r>
            <a:endParaRPr baseline="30000" i="1" sz="1200">
              <a:solidFill>
                <a:schemeClr val="lt1"/>
              </a:solidFill>
              <a:latin typeface="Roboto"/>
              <a:ea typeface="Roboto"/>
              <a:cs typeface="Roboto"/>
              <a:sym typeface="Roboto"/>
            </a:endParaRPr>
          </a:p>
          <a:p>
            <a:pPr indent="0" lvl="0" marL="0" rtl="0">
              <a:lnSpc>
                <a:spcPct val="115000"/>
              </a:lnSpc>
              <a:spcBef>
                <a:spcPts val="600"/>
              </a:spcBef>
              <a:spcAft>
                <a:spcPts val="0"/>
              </a:spcAft>
              <a:buNone/>
            </a:pPr>
            <a:r>
              <a:rPr i="1" lang="en" sz="1200">
                <a:solidFill>
                  <a:srgbClr val="222222"/>
                </a:solidFill>
              </a:rPr>
              <a:t>(Wikipedia)</a:t>
            </a:r>
            <a:endParaRPr baseline="30000" i="1" sz="1200">
              <a:solidFill>
                <a:schemeClr val="lt1"/>
              </a:solidFill>
              <a:latin typeface="Roboto"/>
              <a:ea typeface="Roboto"/>
              <a:cs typeface="Roboto"/>
              <a:sym typeface="Roboto"/>
            </a:endParaRPr>
          </a:p>
          <a:p>
            <a:pPr indent="0" lvl="0" marL="0" rtl="0">
              <a:spcBef>
                <a:spcPts val="600"/>
              </a:spcBef>
              <a:spcAft>
                <a:spcPts val="0"/>
              </a:spcAft>
              <a:buNone/>
            </a:pPr>
            <a:r>
              <a:t/>
            </a:r>
            <a:endParaRPr sz="1200"/>
          </a:p>
        </p:txBody>
      </p:sp>
      <p:pic>
        <p:nvPicPr>
          <p:cNvPr id="70" name="Shape 70"/>
          <p:cNvPicPr preferRelativeResize="0"/>
          <p:nvPr/>
        </p:nvPicPr>
        <p:blipFill rotWithShape="1">
          <a:blip r:embed="rId10">
            <a:alphaModFix/>
          </a:blip>
          <a:srcRect b="0" l="0" r="0" t="11987"/>
          <a:stretch/>
        </p:blipFill>
        <p:spPr>
          <a:xfrm rot="669834">
            <a:off x="3681911" y="315421"/>
            <a:ext cx="3077831" cy="48183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Bias in dataset causes bias in results</a:t>
            </a:r>
            <a:endParaRPr/>
          </a:p>
        </p:txBody>
      </p:sp>
      <p:sp>
        <p:nvSpPr>
          <p:cNvPr id="136" name="Shape 136"/>
          <p:cNvSpPr txBox="1"/>
          <p:nvPr>
            <p:ph idx="1" type="body"/>
          </p:nvPr>
        </p:nvSpPr>
        <p:spPr>
          <a:xfrm>
            <a:off x="460950" y="2058075"/>
            <a:ext cx="8222100" cy="27102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We wanted to build a classifier that distinguishes between cats and dogs.</a:t>
            </a:r>
            <a:endParaRPr/>
          </a:p>
          <a:p>
            <a:pPr indent="-342900" lvl="0" marL="457200" rtl="0">
              <a:lnSpc>
                <a:spcPct val="200000"/>
              </a:lnSpc>
              <a:spcBef>
                <a:spcPts val="0"/>
              </a:spcBef>
              <a:spcAft>
                <a:spcPts val="0"/>
              </a:spcAft>
              <a:buSzPts val="1800"/>
              <a:buChar char="●"/>
            </a:pPr>
            <a:r>
              <a:rPr lang="en"/>
              <a:t>We trained our classifier using Google’s TensorFlow package for ML.</a:t>
            </a:r>
            <a:endParaRPr/>
          </a:p>
          <a:p>
            <a:pPr indent="-342900" lvl="0" marL="457200" rtl="0">
              <a:lnSpc>
                <a:spcPct val="200000"/>
              </a:lnSpc>
              <a:spcBef>
                <a:spcPts val="0"/>
              </a:spcBef>
              <a:spcAft>
                <a:spcPts val="0"/>
              </a:spcAft>
              <a:buSzPts val="1800"/>
              <a:buChar char="●"/>
            </a:pPr>
            <a:r>
              <a:rPr lang="en"/>
              <a:t>We created our dataset using Google images by </a:t>
            </a:r>
            <a:r>
              <a:rPr lang="en"/>
              <a:t>querying</a:t>
            </a:r>
            <a:r>
              <a:rPr lang="en"/>
              <a:t>: ‘</a:t>
            </a:r>
            <a:r>
              <a:rPr b="1" lang="en"/>
              <a:t>white dog</a:t>
            </a:r>
            <a:r>
              <a:rPr lang="en"/>
              <a:t>’ and ‘</a:t>
            </a:r>
            <a:r>
              <a:rPr b="1" lang="en"/>
              <a:t>black cat</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Shape 1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Our dataset</a:t>
            </a:r>
            <a:endParaRPr/>
          </a:p>
        </p:txBody>
      </p:sp>
      <p:pic>
        <p:nvPicPr>
          <p:cNvPr id="142" name="Shape 142"/>
          <p:cNvPicPr preferRelativeResize="0"/>
          <p:nvPr/>
        </p:nvPicPr>
        <p:blipFill>
          <a:blip r:embed="rId3">
            <a:alphaModFix/>
          </a:blip>
          <a:stretch>
            <a:fillRect/>
          </a:stretch>
        </p:blipFill>
        <p:spPr>
          <a:xfrm>
            <a:off x="4219047" y="1880525"/>
            <a:ext cx="4632699" cy="2958225"/>
          </a:xfrm>
          <a:prstGeom prst="rect">
            <a:avLst/>
          </a:prstGeom>
          <a:noFill/>
          <a:ln>
            <a:noFill/>
          </a:ln>
        </p:spPr>
      </p:pic>
      <p:pic>
        <p:nvPicPr>
          <p:cNvPr id="143" name="Shape 143"/>
          <p:cNvPicPr preferRelativeResize="0"/>
          <p:nvPr/>
        </p:nvPicPr>
        <p:blipFill>
          <a:blip r:embed="rId4">
            <a:alphaModFix/>
          </a:blip>
          <a:stretch>
            <a:fillRect/>
          </a:stretch>
        </p:blipFill>
        <p:spPr>
          <a:xfrm>
            <a:off x="180200" y="2140500"/>
            <a:ext cx="3914246" cy="24382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Sanity check</a:t>
            </a:r>
            <a:endParaRPr/>
          </a:p>
        </p:txBody>
      </p:sp>
      <p:pic>
        <p:nvPicPr>
          <p:cNvPr id="149" name="Shape 149"/>
          <p:cNvPicPr preferRelativeResize="0"/>
          <p:nvPr/>
        </p:nvPicPr>
        <p:blipFill>
          <a:blip r:embed="rId3">
            <a:alphaModFix/>
          </a:blip>
          <a:stretch>
            <a:fillRect/>
          </a:stretch>
        </p:blipFill>
        <p:spPr>
          <a:xfrm>
            <a:off x="1271450" y="2103650"/>
            <a:ext cx="2466975" cy="1847850"/>
          </a:xfrm>
          <a:prstGeom prst="rect">
            <a:avLst/>
          </a:prstGeom>
          <a:noFill/>
          <a:ln>
            <a:noFill/>
          </a:ln>
        </p:spPr>
      </p:pic>
      <p:pic>
        <p:nvPicPr>
          <p:cNvPr id="150" name="Shape 150"/>
          <p:cNvPicPr preferRelativeResize="0"/>
          <p:nvPr/>
        </p:nvPicPr>
        <p:blipFill>
          <a:blip r:embed="rId4">
            <a:alphaModFix/>
          </a:blip>
          <a:stretch>
            <a:fillRect/>
          </a:stretch>
        </p:blipFill>
        <p:spPr>
          <a:xfrm>
            <a:off x="1597100" y="4145200"/>
            <a:ext cx="1885950" cy="400050"/>
          </a:xfrm>
          <a:prstGeom prst="rect">
            <a:avLst/>
          </a:prstGeom>
          <a:noFill/>
          <a:ln>
            <a:noFill/>
          </a:ln>
        </p:spPr>
      </p:pic>
      <p:pic>
        <p:nvPicPr>
          <p:cNvPr id="151" name="Shape 151"/>
          <p:cNvPicPr preferRelativeResize="0"/>
          <p:nvPr/>
        </p:nvPicPr>
        <p:blipFill>
          <a:blip r:embed="rId5">
            <a:alphaModFix/>
          </a:blip>
          <a:stretch>
            <a:fillRect/>
          </a:stretch>
        </p:blipFill>
        <p:spPr>
          <a:xfrm>
            <a:off x="5803300" y="2103650"/>
            <a:ext cx="1560075" cy="1983425"/>
          </a:xfrm>
          <a:prstGeom prst="rect">
            <a:avLst/>
          </a:prstGeom>
          <a:noFill/>
          <a:ln>
            <a:noFill/>
          </a:ln>
        </p:spPr>
      </p:pic>
      <p:pic>
        <p:nvPicPr>
          <p:cNvPr id="152" name="Shape 152"/>
          <p:cNvPicPr preferRelativeResize="0"/>
          <p:nvPr/>
        </p:nvPicPr>
        <p:blipFill>
          <a:blip r:embed="rId6">
            <a:alphaModFix/>
          </a:blip>
          <a:stretch>
            <a:fillRect/>
          </a:stretch>
        </p:blipFill>
        <p:spPr>
          <a:xfrm>
            <a:off x="5659413" y="4273650"/>
            <a:ext cx="1847850"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Some results</a:t>
            </a:r>
            <a:endParaRPr/>
          </a:p>
        </p:txBody>
      </p:sp>
      <p:pic>
        <p:nvPicPr>
          <p:cNvPr id="158" name="Shape 158"/>
          <p:cNvPicPr preferRelativeResize="0"/>
          <p:nvPr/>
        </p:nvPicPr>
        <p:blipFill>
          <a:blip r:embed="rId3">
            <a:alphaModFix/>
          </a:blip>
          <a:stretch>
            <a:fillRect/>
          </a:stretch>
        </p:blipFill>
        <p:spPr>
          <a:xfrm>
            <a:off x="941425" y="2123850"/>
            <a:ext cx="2847975" cy="1600200"/>
          </a:xfrm>
          <a:prstGeom prst="rect">
            <a:avLst/>
          </a:prstGeom>
          <a:noFill/>
          <a:ln>
            <a:noFill/>
          </a:ln>
        </p:spPr>
      </p:pic>
      <p:pic>
        <p:nvPicPr>
          <p:cNvPr id="159" name="Shape 159"/>
          <p:cNvPicPr preferRelativeResize="0"/>
          <p:nvPr/>
        </p:nvPicPr>
        <p:blipFill>
          <a:blip r:embed="rId4">
            <a:alphaModFix/>
          </a:blip>
          <a:stretch>
            <a:fillRect/>
          </a:stretch>
        </p:blipFill>
        <p:spPr>
          <a:xfrm>
            <a:off x="6316275" y="1971450"/>
            <a:ext cx="1905000" cy="1905000"/>
          </a:xfrm>
          <a:prstGeom prst="rect">
            <a:avLst/>
          </a:prstGeom>
          <a:noFill/>
          <a:ln>
            <a:noFill/>
          </a:ln>
        </p:spPr>
      </p:pic>
      <p:pic>
        <p:nvPicPr>
          <p:cNvPr id="160" name="Shape 160"/>
          <p:cNvPicPr preferRelativeResize="0"/>
          <p:nvPr/>
        </p:nvPicPr>
        <p:blipFill>
          <a:blip r:embed="rId5">
            <a:alphaModFix/>
          </a:blip>
          <a:stretch>
            <a:fillRect/>
          </a:stretch>
        </p:blipFill>
        <p:spPr>
          <a:xfrm>
            <a:off x="6354375" y="4073525"/>
            <a:ext cx="1828800" cy="390525"/>
          </a:xfrm>
          <a:prstGeom prst="rect">
            <a:avLst/>
          </a:prstGeom>
          <a:noFill/>
          <a:ln>
            <a:noFill/>
          </a:ln>
        </p:spPr>
      </p:pic>
      <p:pic>
        <p:nvPicPr>
          <p:cNvPr id="161" name="Shape 161"/>
          <p:cNvPicPr preferRelativeResize="0"/>
          <p:nvPr/>
        </p:nvPicPr>
        <p:blipFill>
          <a:blip r:embed="rId6">
            <a:alphaModFix/>
          </a:blip>
          <a:stretch>
            <a:fillRect/>
          </a:stretch>
        </p:blipFill>
        <p:spPr>
          <a:xfrm>
            <a:off x="1417675" y="3966350"/>
            <a:ext cx="1895475" cy="39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Some results</a:t>
            </a:r>
            <a:endParaRPr/>
          </a:p>
        </p:txBody>
      </p:sp>
      <p:pic>
        <p:nvPicPr>
          <p:cNvPr id="167" name="Shape 167"/>
          <p:cNvPicPr preferRelativeResize="0"/>
          <p:nvPr/>
        </p:nvPicPr>
        <p:blipFill>
          <a:blip r:embed="rId3">
            <a:alphaModFix/>
          </a:blip>
          <a:stretch>
            <a:fillRect/>
          </a:stretch>
        </p:blipFill>
        <p:spPr>
          <a:xfrm>
            <a:off x="904200" y="2140075"/>
            <a:ext cx="3226976" cy="2151325"/>
          </a:xfrm>
          <a:prstGeom prst="rect">
            <a:avLst/>
          </a:prstGeom>
          <a:noFill/>
          <a:ln>
            <a:noFill/>
          </a:ln>
        </p:spPr>
      </p:pic>
      <p:pic>
        <p:nvPicPr>
          <p:cNvPr id="168" name="Shape 168"/>
          <p:cNvPicPr preferRelativeResize="0"/>
          <p:nvPr/>
        </p:nvPicPr>
        <p:blipFill>
          <a:blip r:embed="rId4">
            <a:alphaModFix/>
          </a:blip>
          <a:stretch>
            <a:fillRect/>
          </a:stretch>
        </p:blipFill>
        <p:spPr>
          <a:xfrm>
            <a:off x="5392651" y="2313875"/>
            <a:ext cx="2705100" cy="1685925"/>
          </a:xfrm>
          <a:prstGeom prst="rect">
            <a:avLst/>
          </a:prstGeom>
          <a:noFill/>
          <a:ln>
            <a:noFill/>
          </a:ln>
        </p:spPr>
      </p:pic>
      <p:pic>
        <p:nvPicPr>
          <p:cNvPr id="169" name="Shape 169"/>
          <p:cNvPicPr preferRelativeResize="0"/>
          <p:nvPr/>
        </p:nvPicPr>
        <p:blipFill>
          <a:blip r:embed="rId5">
            <a:alphaModFix/>
          </a:blip>
          <a:stretch>
            <a:fillRect/>
          </a:stretch>
        </p:blipFill>
        <p:spPr>
          <a:xfrm>
            <a:off x="1589000" y="4428925"/>
            <a:ext cx="1857375" cy="352425"/>
          </a:xfrm>
          <a:prstGeom prst="rect">
            <a:avLst/>
          </a:prstGeom>
          <a:noFill/>
          <a:ln>
            <a:noFill/>
          </a:ln>
        </p:spPr>
      </p:pic>
      <p:pic>
        <p:nvPicPr>
          <p:cNvPr id="170" name="Shape 170"/>
          <p:cNvPicPr preferRelativeResize="0"/>
          <p:nvPr/>
        </p:nvPicPr>
        <p:blipFill>
          <a:blip r:embed="rId6">
            <a:alphaModFix/>
          </a:blip>
          <a:stretch>
            <a:fillRect/>
          </a:stretch>
        </p:blipFill>
        <p:spPr>
          <a:xfrm>
            <a:off x="5936025" y="4127275"/>
            <a:ext cx="1847850" cy="371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But wait...</a:t>
            </a:r>
            <a:endParaRPr/>
          </a:p>
        </p:txBody>
      </p:sp>
      <p:pic>
        <p:nvPicPr>
          <p:cNvPr id="176" name="Shape 176"/>
          <p:cNvPicPr preferRelativeResize="0"/>
          <p:nvPr/>
        </p:nvPicPr>
        <p:blipFill>
          <a:blip r:embed="rId3">
            <a:alphaModFix/>
          </a:blip>
          <a:stretch>
            <a:fillRect/>
          </a:stretch>
        </p:blipFill>
        <p:spPr>
          <a:xfrm>
            <a:off x="584125" y="1913975"/>
            <a:ext cx="3993675" cy="2995250"/>
          </a:xfrm>
          <a:prstGeom prst="rect">
            <a:avLst/>
          </a:prstGeom>
          <a:noFill/>
          <a:ln>
            <a:noFill/>
          </a:ln>
        </p:spPr>
      </p:pic>
      <p:pic>
        <p:nvPicPr>
          <p:cNvPr id="177" name="Shape 177"/>
          <p:cNvPicPr preferRelativeResize="0"/>
          <p:nvPr/>
        </p:nvPicPr>
        <p:blipFill>
          <a:blip r:embed="rId4">
            <a:alphaModFix/>
          </a:blip>
          <a:stretch>
            <a:fillRect/>
          </a:stretch>
        </p:blipFill>
        <p:spPr>
          <a:xfrm>
            <a:off x="5035375" y="2931650"/>
            <a:ext cx="3433925" cy="700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does it mean? </a:t>
            </a:r>
            <a:endParaRPr/>
          </a:p>
        </p:txBody>
      </p:sp>
      <p:sp>
        <p:nvSpPr>
          <p:cNvPr id="76" name="Shape 76"/>
          <p:cNvSpPr txBox="1"/>
          <p:nvPr>
            <p:ph idx="1" type="body"/>
          </p:nvPr>
        </p:nvSpPr>
        <p:spPr>
          <a:xfrm>
            <a:off x="471900" y="1978625"/>
            <a:ext cx="8222100" cy="2710200"/>
          </a:xfrm>
          <a:prstGeom prst="rect">
            <a:avLst/>
          </a:prstGeom>
        </p:spPr>
        <p:txBody>
          <a:bodyPr anchorCtr="0" anchor="ctr" bIns="91425" lIns="91425" spcFirstLastPara="1" rIns="91425" wrap="square" tIns="91425">
            <a:noAutofit/>
          </a:bodyPr>
          <a:lstStyle/>
          <a:p>
            <a:pPr indent="-342900" lvl="0" marL="457200" rtl="0">
              <a:lnSpc>
                <a:spcPct val="115000"/>
              </a:lnSpc>
              <a:spcBef>
                <a:spcPts val="0"/>
              </a:spcBef>
              <a:spcAft>
                <a:spcPts val="0"/>
              </a:spcAft>
              <a:buSzPts val="1800"/>
              <a:buChar char="●"/>
            </a:pPr>
            <a:r>
              <a:rPr lang="en"/>
              <a:t>In ML algorithms the assumptions and decisions taken by the machine is affected by the data used to train the data. </a:t>
            </a:r>
            <a:endParaRPr/>
          </a:p>
          <a:p>
            <a:pPr indent="-342900" lvl="0" marL="457200" rtl="0">
              <a:lnSpc>
                <a:spcPct val="115000"/>
              </a:lnSpc>
              <a:spcBef>
                <a:spcPts val="1000"/>
              </a:spcBef>
              <a:spcAft>
                <a:spcPts val="0"/>
              </a:spcAft>
              <a:buSzPts val="1800"/>
              <a:buChar char="●"/>
            </a:pPr>
            <a:r>
              <a:rPr lang="en"/>
              <a:t>This runs the risk of amplifying biases present in data.</a:t>
            </a:r>
            <a:endParaRPr/>
          </a:p>
          <a:p>
            <a:pPr indent="-342900" lvl="0" marL="457200" rtl="0">
              <a:lnSpc>
                <a:spcPct val="115000"/>
              </a:lnSpc>
              <a:spcBef>
                <a:spcPts val="1000"/>
              </a:spcBef>
              <a:spcAft>
                <a:spcPts val="0"/>
              </a:spcAft>
              <a:buSzPts val="1800"/>
              <a:buChar char="●"/>
            </a:pPr>
            <a:r>
              <a:rPr lang="en"/>
              <a:t>Since the program doesn’t ‘need to explain’ the decisions it takes, it might be hard to witness such biases present in the machine’s ‘algorithm’. </a:t>
            </a:r>
            <a:endParaRPr/>
          </a:p>
          <a:p>
            <a:pPr indent="-342900" lvl="0" marL="457200" rtl="0">
              <a:lnSpc>
                <a:spcPct val="115000"/>
              </a:lnSpc>
              <a:spcBef>
                <a:spcPts val="1000"/>
              </a:spcBef>
              <a:spcAft>
                <a:spcPts val="0"/>
              </a:spcAft>
              <a:buSzPts val="1800"/>
              <a:buChar char="●"/>
            </a:pPr>
            <a:r>
              <a:rPr lang="en"/>
              <a:t>Therefore, relying on ML algorithms when taking decisions might be risky.</a:t>
            </a:r>
            <a:endParaRPr/>
          </a:p>
          <a:p>
            <a:pPr indent="-342900" lvl="0" marL="457200" rtl="0">
              <a:lnSpc>
                <a:spcPct val="115000"/>
              </a:lnSpc>
              <a:spcBef>
                <a:spcPts val="1000"/>
              </a:spcBef>
              <a:spcAft>
                <a:spcPts val="1000"/>
              </a:spcAft>
              <a:buSzPts val="1800"/>
              <a:buChar char="●"/>
            </a:pPr>
            <a:r>
              <a:rPr lang="en" u="sng">
                <a:solidFill>
                  <a:schemeClr val="hlink"/>
                </a:solidFill>
                <a:hlinkClick r:id="rId3"/>
              </a:rPr>
              <a:t>https://www.youtube.com/watch?v=59bMh59JQDo</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Machine Learning 101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What is it good for?</a:t>
            </a:r>
            <a:endParaRPr/>
          </a:p>
        </p:txBody>
      </p:sp>
      <p:sp>
        <p:nvSpPr>
          <p:cNvPr id="87" name="Shape 87"/>
          <p:cNvSpPr txBox="1"/>
          <p:nvPr>
            <p:ph idx="1" type="body"/>
          </p:nvPr>
        </p:nvSpPr>
        <p:spPr>
          <a:xfrm>
            <a:off x="471900" y="1919075"/>
            <a:ext cx="8222100" cy="27102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Reduce valuable time while solving a programming problem </a:t>
            </a:r>
            <a:br>
              <a:rPr lang="en"/>
            </a:br>
            <a:r>
              <a:rPr lang="en"/>
              <a:t>(e.g write a </a:t>
            </a:r>
            <a:r>
              <a:rPr lang="en"/>
              <a:t>grammar</a:t>
            </a:r>
            <a:r>
              <a:rPr lang="en"/>
              <a:t> checker)</a:t>
            </a:r>
            <a:endParaRPr/>
          </a:p>
          <a:p>
            <a:pPr indent="-342900" lvl="0" marL="457200" rtl="0">
              <a:lnSpc>
                <a:spcPct val="200000"/>
              </a:lnSpc>
              <a:spcBef>
                <a:spcPts val="0"/>
              </a:spcBef>
              <a:spcAft>
                <a:spcPts val="0"/>
              </a:spcAft>
              <a:buSzPts val="1800"/>
              <a:buChar char="●"/>
            </a:pPr>
            <a:r>
              <a:rPr lang="en"/>
              <a:t>Solve problems which are impossible to solve with regular tools </a:t>
            </a:r>
            <a:br>
              <a:rPr lang="en"/>
            </a:br>
            <a:r>
              <a:rPr lang="en"/>
              <a:t>(e.g recognize a 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Applications</a:t>
            </a:r>
            <a:endParaRPr/>
          </a:p>
        </p:txBody>
      </p:sp>
      <p:sp>
        <p:nvSpPr>
          <p:cNvPr id="93" name="Shape 93"/>
          <p:cNvSpPr txBox="1"/>
          <p:nvPr>
            <p:ph idx="1" type="body"/>
          </p:nvPr>
        </p:nvSpPr>
        <p:spPr>
          <a:xfrm>
            <a:off x="460950" y="2099800"/>
            <a:ext cx="8222100" cy="2710200"/>
          </a:xfrm>
          <a:prstGeom prst="rect">
            <a:avLst/>
          </a:prstGeom>
        </p:spPr>
        <p:txBody>
          <a:bodyPr anchorCtr="0" anchor="ctr" bIns="91425" lIns="91425" spcFirstLastPara="1" rIns="91425" wrap="square" tIns="91425">
            <a:noAutofit/>
          </a:bodyPr>
          <a:lstStyle/>
          <a:p>
            <a:pPr indent="-342900" lvl="0" marL="457200" rtl="0">
              <a:lnSpc>
                <a:spcPct val="200000"/>
              </a:lnSpc>
              <a:spcBef>
                <a:spcPts val="0"/>
              </a:spcBef>
              <a:spcAft>
                <a:spcPts val="0"/>
              </a:spcAft>
              <a:buSzPts val="1800"/>
              <a:buChar char="●"/>
            </a:pPr>
            <a:r>
              <a:rPr lang="en"/>
              <a:t>Recognize letters/digits from written text</a:t>
            </a:r>
            <a:endParaRPr/>
          </a:p>
          <a:p>
            <a:pPr indent="-342900" lvl="0" marL="457200" rtl="0">
              <a:lnSpc>
                <a:spcPct val="200000"/>
              </a:lnSpc>
              <a:spcBef>
                <a:spcPts val="0"/>
              </a:spcBef>
              <a:spcAft>
                <a:spcPts val="0"/>
              </a:spcAft>
              <a:buSzPts val="1800"/>
              <a:buChar char="●"/>
            </a:pPr>
            <a:r>
              <a:rPr lang="en"/>
              <a:t>Face recognition (Image recognition)</a:t>
            </a:r>
            <a:endParaRPr/>
          </a:p>
          <a:p>
            <a:pPr indent="-342900" lvl="0" marL="457200" rtl="0">
              <a:lnSpc>
                <a:spcPct val="200000"/>
              </a:lnSpc>
              <a:spcBef>
                <a:spcPts val="0"/>
              </a:spcBef>
              <a:spcAft>
                <a:spcPts val="0"/>
              </a:spcAft>
              <a:buSzPts val="1800"/>
              <a:buChar char="●"/>
            </a:pPr>
            <a:r>
              <a:rPr lang="en"/>
              <a:t>Spam filtering</a:t>
            </a:r>
            <a:endParaRPr/>
          </a:p>
          <a:p>
            <a:pPr indent="-342900" lvl="0" marL="457200" rtl="0">
              <a:lnSpc>
                <a:spcPct val="200000"/>
              </a:lnSpc>
              <a:spcBef>
                <a:spcPts val="0"/>
              </a:spcBef>
              <a:spcAft>
                <a:spcPts val="0"/>
              </a:spcAft>
              <a:buSzPts val="1800"/>
              <a:buChar char="●"/>
            </a:pPr>
            <a:r>
              <a:rPr lang="en"/>
              <a:t>Clustering - Dividing a set of inputs into groups</a:t>
            </a:r>
            <a:endParaRPr/>
          </a:p>
          <a:p>
            <a:pPr indent="-342900" lvl="0" marL="457200" rtl="0">
              <a:lnSpc>
                <a:spcPct val="200000"/>
              </a:lnSpc>
              <a:spcBef>
                <a:spcPts val="0"/>
              </a:spcBef>
              <a:spcAft>
                <a:spcPts val="0"/>
              </a:spcAft>
              <a:buSzPts val="1800"/>
              <a:buChar char="●"/>
            </a:pPr>
            <a:r>
              <a:rPr lang="en"/>
              <a:t>Prediction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Neural network</a:t>
            </a:r>
            <a:endParaRPr/>
          </a:p>
        </p:txBody>
      </p:sp>
      <p:pic>
        <p:nvPicPr>
          <p:cNvPr id="99" name="Shape 99"/>
          <p:cNvPicPr preferRelativeResize="0"/>
          <p:nvPr/>
        </p:nvPicPr>
        <p:blipFill>
          <a:blip r:embed="rId3">
            <a:alphaModFix/>
          </a:blip>
          <a:stretch>
            <a:fillRect/>
          </a:stretch>
        </p:blipFill>
        <p:spPr>
          <a:xfrm>
            <a:off x="1210050" y="1961825"/>
            <a:ext cx="5504700" cy="2880375"/>
          </a:xfrm>
          <a:prstGeom prst="rect">
            <a:avLst/>
          </a:prstGeom>
          <a:noFill/>
          <a:ln cap="flat" cmpd="sng" w="19050">
            <a:solidFill>
              <a:schemeClr val="dk2"/>
            </a:solidFill>
            <a:prstDash val="solid"/>
            <a:round/>
            <a:headEnd len="sm" w="sm" type="none"/>
            <a:tailEnd len="sm" w="sm" type="none"/>
          </a:ln>
        </p:spPr>
      </p:pic>
      <p:pic>
        <p:nvPicPr>
          <p:cNvPr id="100" name="Shape 100"/>
          <p:cNvPicPr preferRelativeResize="0"/>
          <p:nvPr/>
        </p:nvPicPr>
        <p:blipFill>
          <a:blip r:embed="rId4">
            <a:alphaModFix/>
          </a:blip>
          <a:stretch>
            <a:fillRect/>
          </a:stretch>
        </p:blipFill>
        <p:spPr>
          <a:xfrm>
            <a:off x="5895575" y="3352613"/>
            <a:ext cx="2798425" cy="1644211"/>
          </a:xfrm>
          <a:prstGeom prst="rect">
            <a:avLst/>
          </a:prstGeom>
          <a:noFill/>
          <a:ln cap="flat" cmpd="sng" w="19050">
            <a:solidFill>
              <a:schemeClr val="dk2"/>
            </a:solidFill>
            <a:prstDash val="solid"/>
            <a:round/>
            <a:headEnd len="sm" w="sm" type="none"/>
            <a:tailEnd len="sm" w="sm" type="none"/>
          </a:ln>
        </p:spPr>
      </p:pic>
      <p:grpSp>
        <p:nvGrpSpPr>
          <p:cNvPr id="101" name="Shape 101"/>
          <p:cNvGrpSpPr/>
          <p:nvPr/>
        </p:nvGrpSpPr>
        <p:grpSpPr>
          <a:xfrm>
            <a:off x="145303" y="1021750"/>
            <a:ext cx="8911972" cy="3217650"/>
            <a:chOff x="145303" y="1021750"/>
            <a:chExt cx="8911972" cy="3217650"/>
          </a:xfrm>
        </p:grpSpPr>
        <p:pic>
          <p:nvPicPr>
            <p:cNvPr id="102" name="Shape 102"/>
            <p:cNvPicPr preferRelativeResize="0"/>
            <p:nvPr/>
          </p:nvPicPr>
          <p:blipFill>
            <a:blip r:embed="rId5">
              <a:alphaModFix/>
            </a:blip>
            <a:stretch>
              <a:fillRect/>
            </a:stretch>
          </p:blipFill>
          <p:spPr>
            <a:xfrm>
              <a:off x="145303" y="1021750"/>
              <a:ext cx="4085500" cy="3217650"/>
            </a:xfrm>
            <a:prstGeom prst="rect">
              <a:avLst/>
            </a:prstGeom>
            <a:noFill/>
            <a:ln>
              <a:noFill/>
            </a:ln>
          </p:spPr>
        </p:pic>
        <p:pic>
          <p:nvPicPr>
            <p:cNvPr id="103" name="Shape 103"/>
            <p:cNvPicPr preferRelativeResize="0"/>
            <p:nvPr/>
          </p:nvPicPr>
          <p:blipFill>
            <a:blip r:embed="rId6">
              <a:alphaModFix/>
            </a:blip>
            <a:stretch>
              <a:fillRect/>
            </a:stretch>
          </p:blipFill>
          <p:spPr>
            <a:xfrm>
              <a:off x="4230800" y="1021750"/>
              <a:ext cx="4826475" cy="32176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Dataset</a:t>
            </a:r>
            <a:endParaRPr/>
          </a:p>
        </p:txBody>
      </p:sp>
      <p:pic>
        <p:nvPicPr>
          <p:cNvPr id="109" name="Shape 109"/>
          <p:cNvPicPr preferRelativeResize="0"/>
          <p:nvPr/>
        </p:nvPicPr>
        <p:blipFill>
          <a:blip r:embed="rId3">
            <a:alphaModFix/>
          </a:blip>
          <a:stretch>
            <a:fillRect/>
          </a:stretch>
        </p:blipFill>
        <p:spPr>
          <a:xfrm>
            <a:off x="2385875" y="1749200"/>
            <a:ext cx="4372246" cy="33322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Training a neural network</a:t>
            </a:r>
            <a:endParaRPr/>
          </a:p>
        </p:txBody>
      </p:sp>
      <p:pic>
        <p:nvPicPr>
          <p:cNvPr id="115" name="Shape 115"/>
          <p:cNvPicPr preferRelativeResize="0"/>
          <p:nvPr/>
        </p:nvPicPr>
        <p:blipFill>
          <a:blip r:embed="rId3">
            <a:alphaModFix/>
          </a:blip>
          <a:stretch>
            <a:fillRect/>
          </a:stretch>
        </p:blipFill>
        <p:spPr>
          <a:xfrm>
            <a:off x="2325813" y="2177700"/>
            <a:ext cx="4492375" cy="2438300"/>
          </a:xfrm>
          <a:prstGeom prst="rect">
            <a:avLst/>
          </a:prstGeom>
          <a:noFill/>
          <a:ln>
            <a:noFill/>
          </a:ln>
        </p:spPr>
      </p:pic>
      <p:sp>
        <p:nvSpPr>
          <p:cNvPr id="116" name="Shape 116"/>
          <p:cNvSpPr txBox="1"/>
          <p:nvPr/>
        </p:nvSpPr>
        <p:spPr>
          <a:xfrm>
            <a:off x="6528000" y="2508500"/>
            <a:ext cx="863400" cy="50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airplane</a:t>
            </a:r>
            <a:endParaRPr/>
          </a:p>
        </p:txBody>
      </p:sp>
      <p:sp>
        <p:nvSpPr>
          <p:cNvPr id="117" name="Shape 117"/>
          <p:cNvSpPr txBox="1"/>
          <p:nvPr/>
        </p:nvSpPr>
        <p:spPr>
          <a:xfrm>
            <a:off x="6528000" y="3008600"/>
            <a:ext cx="863400" cy="50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train</a:t>
            </a:r>
            <a:endParaRPr/>
          </a:p>
        </p:txBody>
      </p:sp>
      <p:sp>
        <p:nvSpPr>
          <p:cNvPr id="118" name="Shape 118"/>
          <p:cNvSpPr txBox="1"/>
          <p:nvPr/>
        </p:nvSpPr>
        <p:spPr>
          <a:xfrm>
            <a:off x="6528000" y="3629950"/>
            <a:ext cx="863400" cy="500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car</a:t>
            </a:r>
            <a:endParaRPr/>
          </a:p>
        </p:txBody>
      </p:sp>
      <p:sp>
        <p:nvSpPr>
          <p:cNvPr id="119" name="Shape 119"/>
          <p:cNvSpPr txBox="1"/>
          <p:nvPr/>
        </p:nvSpPr>
        <p:spPr>
          <a:xfrm>
            <a:off x="7451000" y="2448950"/>
            <a:ext cx="416700" cy="1681200"/>
          </a:xfrm>
          <a:prstGeom prst="rect">
            <a:avLst/>
          </a:prstGeom>
          <a:solidFill>
            <a:srgbClr val="B7B7B7"/>
          </a:solidFill>
          <a:ln>
            <a:noFill/>
          </a:ln>
        </p:spPr>
        <p:txBody>
          <a:bodyPr anchorCtr="0" anchor="t" bIns="91425" lIns="91425" spcFirstLastPara="1" rIns="91425" wrap="square" tIns="91425">
            <a:noAutofit/>
          </a:bodyPr>
          <a:lstStyle/>
          <a:p>
            <a:pPr indent="0" lvl="0" marL="0" algn="ctr">
              <a:lnSpc>
                <a:spcPct val="150000"/>
              </a:lnSpc>
              <a:spcBef>
                <a:spcPts val="0"/>
              </a:spcBef>
              <a:spcAft>
                <a:spcPts val="0"/>
              </a:spcAft>
              <a:buNone/>
            </a:pPr>
            <a:r>
              <a:rPr lang="en"/>
              <a:t>1</a:t>
            </a:r>
            <a:endParaRPr/>
          </a:p>
          <a:p>
            <a:pPr indent="0" lvl="0" marL="0" algn="ctr">
              <a:lnSpc>
                <a:spcPct val="150000"/>
              </a:lnSpc>
              <a:spcBef>
                <a:spcPts val="0"/>
              </a:spcBef>
              <a:spcAft>
                <a:spcPts val="0"/>
              </a:spcAft>
              <a:buNone/>
            </a:pPr>
            <a:r>
              <a:t/>
            </a:r>
            <a:endParaRPr/>
          </a:p>
          <a:p>
            <a:pPr indent="0" lvl="0" marL="0" algn="ctr">
              <a:lnSpc>
                <a:spcPct val="150000"/>
              </a:lnSpc>
              <a:spcBef>
                <a:spcPts val="0"/>
              </a:spcBef>
              <a:spcAft>
                <a:spcPts val="0"/>
              </a:spcAft>
              <a:buNone/>
            </a:pPr>
            <a:r>
              <a:rPr lang="en"/>
              <a:t>0</a:t>
            </a:r>
            <a:endParaRPr/>
          </a:p>
          <a:p>
            <a:pPr indent="0" lvl="0" marL="0" algn="ctr">
              <a:lnSpc>
                <a:spcPct val="150000"/>
              </a:lnSpc>
              <a:spcBef>
                <a:spcPts val="0"/>
              </a:spcBef>
              <a:spcAft>
                <a:spcPts val="0"/>
              </a:spcAft>
              <a:buNone/>
            </a:pPr>
            <a:r>
              <a:t/>
            </a:r>
            <a:endParaRPr/>
          </a:p>
          <a:p>
            <a:pPr indent="0" lvl="0" marL="0" algn="ctr">
              <a:lnSpc>
                <a:spcPct val="150000"/>
              </a:lnSpc>
              <a:spcBef>
                <a:spcPts val="0"/>
              </a:spcBef>
              <a:spcAft>
                <a:spcPts val="0"/>
              </a:spcAft>
              <a:buNone/>
            </a:pPr>
            <a:r>
              <a:rPr lang="en"/>
              <a:t>0</a:t>
            </a:r>
            <a:endParaRPr/>
          </a:p>
        </p:txBody>
      </p:sp>
      <p:sp>
        <p:nvSpPr>
          <p:cNvPr id="120" name="Shape 120"/>
          <p:cNvSpPr txBox="1"/>
          <p:nvPr/>
        </p:nvSpPr>
        <p:spPr>
          <a:xfrm>
            <a:off x="8005350" y="2448950"/>
            <a:ext cx="416700" cy="16812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0</a:t>
            </a:r>
            <a:endParaRPr/>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en"/>
              <a:t>1</a:t>
            </a:r>
            <a:endParaRPr/>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en"/>
              <a:t>0</a:t>
            </a:r>
            <a:endParaRPr/>
          </a:p>
        </p:txBody>
      </p:sp>
      <p:sp>
        <p:nvSpPr>
          <p:cNvPr id="121" name="Shape 121"/>
          <p:cNvSpPr txBox="1"/>
          <p:nvPr/>
        </p:nvSpPr>
        <p:spPr>
          <a:xfrm>
            <a:off x="8559700" y="2448950"/>
            <a:ext cx="416700" cy="16812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0</a:t>
            </a:r>
            <a:endParaRPr/>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en"/>
              <a:t>0</a:t>
            </a:r>
            <a:endParaRPr/>
          </a:p>
          <a:p>
            <a:pPr indent="0" lvl="0" marL="0" rtl="0" algn="ctr">
              <a:lnSpc>
                <a:spcPct val="150000"/>
              </a:lnSpc>
              <a:spcBef>
                <a:spcPts val="0"/>
              </a:spcBef>
              <a:spcAft>
                <a:spcPts val="0"/>
              </a:spcAft>
              <a:buNone/>
            </a:pPr>
            <a:r>
              <a:t/>
            </a:r>
            <a:endParaRPr/>
          </a:p>
          <a:p>
            <a:pPr indent="0" lvl="0" marL="0" rtl="0" algn="ctr">
              <a:lnSpc>
                <a:spcPct val="150000"/>
              </a:lnSpc>
              <a:spcBef>
                <a:spcPts val="0"/>
              </a:spcBef>
              <a:spcAft>
                <a:spcPts val="0"/>
              </a:spcAft>
              <a:buNone/>
            </a:pPr>
            <a:r>
              <a:rPr lang="en"/>
              <a:t>1</a:t>
            </a:r>
            <a:endParaRPr/>
          </a:p>
        </p:txBody>
      </p:sp>
      <p:pic>
        <p:nvPicPr>
          <p:cNvPr id="122" name="Shape 122"/>
          <p:cNvPicPr preferRelativeResize="0"/>
          <p:nvPr/>
        </p:nvPicPr>
        <p:blipFill>
          <a:blip r:embed="rId4">
            <a:alphaModFix/>
          </a:blip>
          <a:stretch>
            <a:fillRect/>
          </a:stretch>
        </p:blipFill>
        <p:spPr>
          <a:xfrm>
            <a:off x="308975" y="2754125"/>
            <a:ext cx="1821450" cy="1138400"/>
          </a:xfrm>
          <a:prstGeom prst="rect">
            <a:avLst/>
          </a:prstGeom>
          <a:noFill/>
          <a:ln>
            <a:noFill/>
          </a:ln>
        </p:spPr>
      </p:pic>
      <p:pic>
        <p:nvPicPr>
          <p:cNvPr id="123" name="Shape 123"/>
          <p:cNvPicPr preferRelativeResize="0"/>
          <p:nvPr/>
        </p:nvPicPr>
        <p:blipFill>
          <a:blip r:embed="rId5">
            <a:alphaModFix/>
          </a:blip>
          <a:stretch>
            <a:fillRect/>
          </a:stretch>
        </p:blipFill>
        <p:spPr>
          <a:xfrm>
            <a:off x="204787" y="2852137"/>
            <a:ext cx="2029825" cy="1215752"/>
          </a:xfrm>
          <a:prstGeom prst="rect">
            <a:avLst/>
          </a:prstGeom>
          <a:noFill/>
          <a:ln>
            <a:noFill/>
          </a:ln>
        </p:spPr>
      </p:pic>
      <p:pic>
        <p:nvPicPr>
          <p:cNvPr id="124" name="Shape 124"/>
          <p:cNvPicPr preferRelativeResize="0"/>
          <p:nvPr/>
        </p:nvPicPr>
        <p:blipFill>
          <a:blip r:embed="rId6">
            <a:alphaModFix/>
          </a:blip>
          <a:stretch>
            <a:fillRect/>
          </a:stretch>
        </p:blipFill>
        <p:spPr>
          <a:xfrm>
            <a:off x="266225" y="2954256"/>
            <a:ext cx="2029824" cy="1011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2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1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000"/>
                                          </p:stCondLst>
                                        </p:cTn>
                                        <p:tgtEl>
                                          <p:spTgt spid="12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Trained neural network</a:t>
            </a:r>
            <a:endParaRPr/>
          </a:p>
        </p:txBody>
      </p:sp>
      <p:pic>
        <p:nvPicPr>
          <p:cNvPr id="130" name="Shape 130"/>
          <p:cNvPicPr preferRelativeResize="0"/>
          <p:nvPr/>
        </p:nvPicPr>
        <p:blipFill>
          <a:blip r:embed="rId3">
            <a:alphaModFix/>
          </a:blip>
          <a:stretch>
            <a:fillRect/>
          </a:stretch>
        </p:blipFill>
        <p:spPr>
          <a:xfrm>
            <a:off x="1958288" y="1856075"/>
            <a:ext cx="5227424" cy="29404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